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0" r:id="rId3"/>
    <p:sldId id="289" r:id="rId4"/>
    <p:sldId id="280" r:id="rId5"/>
    <p:sldId id="275" r:id="rId6"/>
    <p:sldId id="283" r:id="rId7"/>
    <p:sldId id="274" r:id="rId8"/>
    <p:sldId id="277" r:id="rId9"/>
    <p:sldId id="281" r:id="rId10"/>
    <p:sldId id="278" r:id="rId11"/>
    <p:sldId id="286" r:id="rId12"/>
    <p:sldId id="288" r:id="rId13"/>
    <p:sldId id="282" r:id="rId14"/>
    <p:sldId id="279" r:id="rId15"/>
    <p:sldId id="284" r:id="rId16"/>
    <p:sldId id="259" r:id="rId17"/>
  </p:sldIdLst>
  <p:sldSz cx="12192000" cy="6858000"/>
  <p:notesSz cx="6797675" cy="9926638"/>
  <p:embeddedFontLst>
    <p:embeddedFont>
      <p:font typeface="Agfa Rotis Sans Serif ExBd" panose="02000603050000020004" pitchFamily="2" charset="0"/>
      <p:regular r:id="rId20"/>
    </p:embeddedFont>
    <p:embeddedFont>
      <p:font typeface="Cambria Math" panose="02040503050406030204" pitchFamily="18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gfa Rotis Sans Serif" panose="02000606080000020004" pitchFamily="2" charset="0"/>
      <p:regular r:id="rId26"/>
      <p:bold r:id="rId27"/>
      <p:italic r:id="rId2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570CB57-9C48-4EBB-A67E-D0D8D0D8C46C}">
          <p14:sldIdLst>
            <p14:sldId id="256"/>
            <p14:sldId id="270"/>
            <p14:sldId id="289"/>
            <p14:sldId id="280"/>
            <p14:sldId id="275"/>
            <p14:sldId id="283"/>
            <p14:sldId id="274"/>
            <p14:sldId id="277"/>
            <p14:sldId id="281"/>
            <p14:sldId id="278"/>
            <p14:sldId id="286"/>
            <p14:sldId id="288"/>
            <p14:sldId id="282"/>
            <p14:sldId id="279"/>
            <p14:sldId id="284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45" userDrawn="1">
          <p15:clr>
            <a:srgbClr val="A4A3A4"/>
          </p15:clr>
        </p15:guide>
        <p15:guide id="2" orient="horz" pos="986" userDrawn="1">
          <p15:clr>
            <a:srgbClr val="A4A3A4"/>
          </p15:clr>
        </p15:guide>
        <p15:guide id="3" pos="6775" userDrawn="1">
          <p15:clr>
            <a:srgbClr val="A4A3A4"/>
          </p15:clr>
        </p15:guide>
        <p15:guide id="4" pos="3483" userDrawn="1">
          <p15:clr>
            <a:srgbClr val="A4A3A4"/>
          </p15:clr>
        </p15:guide>
        <p15:guide id="5" pos="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ßendorfer Jonathan" initials="GJ" lastIdx="1" clrIdx="0">
    <p:extLst>
      <p:ext uri="{19B8F6BF-5375-455C-9EA6-DF929625EA0E}">
        <p15:presenceInfo xmlns:p15="http://schemas.microsoft.com/office/powerpoint/2012/main" userId="S-1-5-21-4059429674-4129308639-1316446047-205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3ECED"/>
    <a:srgbClr val="E4E6F0"/>
    <a:srgbClr val="647AA9"/>
    <a:srgbClr val="CFDDDF"/>
    <a:srgbClr val="E3E6F0"/>
    <a:srgbClr val="E8EFF6"/>
    <a:srgbClr val="E8EFF0"/>
    <a:srgbClr val="E1E7F1"/>
    <a:srgbClr val="E1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5" autoAdjust="0"/>
    <p:restoredTop sz="8305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396" y="90"/>
      </p:cViewPr>
      <p:guideLst>
        <p:guide orient="horz" pos="3645"/>
        <p:guide orient="horz" pos="986"/>
        <p:guide pos="6775"/>
        <p:guide pos="3483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78" d="100"/>
          <a:sy n="78" d="100"/>
        </p:scale>
        <p:origin x="-2070" y="-90"/>
      </p:cViewPr>
      <p:guideLst>
        <p:guide orient="horz" pos="3127"/>
        <p:guide pos="2141"/>
      </p:guideLst>
    </p:cSldViewPr>
  </p:notesViewPr>
  <p:gridSpacing cx="360045" cy="36004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18897-0D9E-445B-896F-A8F64FF3F037}" type="datetimeFigureOut">
              <a:rPr lang="de-DE" smtClean="0"/>
              <a:pPr/>
              <a:t>20.03.2018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A0707-E81F-481B-820B-94D27726431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807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56AB6-60E5-41F1-AA3D-08CBC402A3F8}" type="datetimeFigureOut">
              <a:rPr lang="de-DE" smtClean="0"/>
              <a:pPr/>
              <a:t>20.03.2018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4959C-2834-4F1C-A0BD-F4A69DF3A3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62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</a:t>
            </a:r>
            <a:r>
              <a:rPr lang="de-DE" b="1" u="sng" baseline="0" dirty="0" smtClean="0"/>
              <a:t> für die Nutzung der</a:t>
            </a:r>
            <a:r>
              <a:rPr lang="de-DE" b="1" u="sng" dirty="0" smtClean="0"/>
              <a:t> Titelfolie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dirty="0" smtClean="0"/>
              <a:t>Der Titel ist optimiert für 1-2 Zeilen.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21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53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814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99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86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808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13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46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39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923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01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23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41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1" u="sng" dirty="0" smtClean="0"/>
              <a:t>Tipps für die Nutzung der individualisierbaren Folie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u="sng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u="none" dirty="0" smtClean="0"/>
              <a:t>Sie können die Felder auf dieser Folie: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aseline="0" dirty="0" smtClean="0"/>
              <a:t> mit </a:t>
            </a:r>
            <a:r>
              <a:rPr lang="de-DE" b="1" baseline="0" dirty="0" smtClean="0"/>
              <a:t>unterschiedlichen Inhalten </a:t>
            </a:r>
            <a:r>
              <a:rPr lang="de-DE" baseline="0" dirty="0" smtClean="0"/>
              <a:t>füllen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löschen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verschieben 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de-DE" b="1" i="0" baseline="0" dirty="0" smtClean="0"/>
              <a:t> skalieren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baseline="0" dirty="0" smtClean="0"/>
              <a:t>Mit dieser Vorlage können Sie flexibel arbeiten, bitte achten Sie jedoch darauf, dass die Felder </a:t>
            </a:r>
            <a:r>
              <a:rPr lang="de-DE" b="1" i="0" baseline="0" dirty="0" smtClean="0"/>
              <a:t>innerhalb der Führungslinien </a:t>
            </a:r>
            <a:r>
              <a:rPr lang="de-DE" i="0" baseline="0" dirty="0" smtClean="0"/>
              <a:t>bleiben.</a:t>
            </a:r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b="0" i="0" baseline="0" dirty="0" smtClean="0"/>
              <a:t>Anzeigen der Führungslinien:</a:t>
            </a:r>
          </a:p>
          <a:p>
            <a:r>
              <a:rPr lang="de-DE" i="0" dirty="0" smtClean="0"/>
              <a:t>Registerkarte </a:t>
            </a:r>
            <a:r>
              <a:rPr lang="de-DE" b="1" i="0" dirty="0" smtClean="0"/>
              <a:t>Start </a:t>
            </a:r>
            <a:r>
              <a:rPr lang="de-DE" b="1" i="0" baseline="0" dirty="0" smtClean="0"/>
              <a:t> </a:t>
            </a:r>
            <a:r>
              <a:rPr lang="de-DE" b="0" i="0" dirty="0" smtClean="0"/>
              <a:t>&gt;</a:t>
            </a:r>
            <a:r>
              <a:rPr lang="de-DE" b="1" i="0" dirty="0" smtClean="0"/>
              <a:t> </a:t>
            </a:r>
            <a:r>
              <a:rPr lang="de-DE" i="0" dirty="0" smtClean="0"/>
              <a:t>klicken Sie in der Gruppe </a:t>
            </a:r>
            <a:r>
              <a:rPr lang="de-DE" b="1" i="0" dirty="0" smtClean="0"/>
              <a:t>Zeichnung</a:t>
            </a:r>
            <a:r>
              <a:rPr lang="de-DE" i="0" dirty="0" smtClean="0"/>
              <a:t> auf</a:t>
            </a:r>
            <a:r>
              <a:rPr lang="de-DE" b="1" i="0" dirty="0" smtClean="0"/>
              <a:t> Anordnen</a:t>
            </a:r>
            <a:r>
              <a:rPr lang="de-DE" b="0" i="0" baseline="0" dirty="0" smtClean="0"/>
              <a:t> </a:t>
            </a:r>
            <a:r>
              <a:rPr lang="de-DE" i="0" dirty="0" smtClean="0"/>
              <a:t>&gt;</a:t>
            </a:r>
            <a:r>
              <a:rPr lang="de-DE" i="0" baseline="0" dirty="0" smtClean="0"/>
              <a:t> </a:t>
            </a:r>
            <a:r>
              <a:rPr lang="de-DE" i="0" dirty="0" smtClean="0"/>
              <a:t>zeigen Sie auf </a:t>
            </a:r>
            <a:r>
              <a:rPr lang="de-DE" b="1" i="0" dirty="0" smtClean="0"/>
              <a:t>Ausrichten</a:t>
            </a:r>
            <a:r>
              <a:rPr lang="de-DE" i="0" dirty="0" smtClean="0"/>
              <a:t> &gt;</a:t>
            </a:r>
            <a:r>
              <a:rPr lang="de-DE" i="0" baseline="0" dirty="0" smtClean="0"/>
              <a:t> </a:t>
            </a:r>
            <a:r>
              <a:rPr lang="de-DE" i="0" dirty="0" smtClean="0"/>
              <a:t>klicken Sie dann auf </a:t>
            </a:r>
            <a:r>
              <a:rPr lang="de-DE" b="1" i="0" dirty="0" smtClean="0"/>
              <a:t>Rastereinstellungen</a:t>
            </a:r>
            <a:r>
              <a:rPr lang="de-DE" i="0" dirty="0" smtClean="0"/>
              <a:t> &gt; aktivieren Sie unter </a:t>
            </a:r>
            <a:r>
              <a:rPr lang="de-DE" b="1" i="0" dirty="0" smtClean="0"/>
              <a:t>Linieneinstellungen</a:t>
            </a:r>
            <a:r>
              <a:rPr lang="de-DE" i="0" dirty="0" smtClean="0"/>
              <a:t> das Kontrollkästchen </a:t>
            </a:r>
            <a:r>
              <a:rPr lang="de-DE" b="1" i="0" dirty="0" smtClean="0"/>
              <a:t>Zeichnungslinien auf dem Bildschirm anzeigen</a:t>
            </a:r>
            <a:endParaRPr lang="de-DE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i="0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Sie können in das Inhaltsfeld </a:t>
            </a:r>
            <a:r>
              <a:rPr lang="de-DE" b="1" i="0" baseline="0" dirty="0" smtClean="0"/>
              <a:t>Text</a:t>
            </a:r>
            <a:r>
              <a:rPr lang="de-DE" b="0" i="0" baseline="0" dirty="0" smtClean="0"/>
              <a:t> oder verschiedene andere Inhalte wie z.B. </a:t>
            </a:r>
            <a:r>
              <a:rPr lang="de-DE" b="1" i="0" baseline="0" dirty="0" smtClean="0"/>
              <a:t>Tabellen</a:t>
            </a:r>
            <a:r>
              <a:rPr lang="de-DE" b="0" i="0" baseline="0" dirty="0" smtClean="0"/>
              <a:t>, </a:t>
            </a:r>
            <a:r>
              <a:rPr lang="de-DE" b="1" i="0" baseline="0" dirty="0" smtClean="0"/>
              <a:t>Diagramme</a:t>
            </a:r>
            <a:r>
              <a:rPr lang="de-DE" b="0" i="0" baseline="0" dirty="0" smtClean="0"/>
              <a:t> oder </a:t>
            </a:r>
            <a:r>
              <a:rPr lang="de-DE" b="1" i="0" baseline="0" dirty="0" smtClean="0"/>
              <a:t>Bilder</a:t>
            </a:r>
            <a:r>
              <a:rPr lang="de-DE" b="0" i="0" baseline="0" dirty="0" smtClean="0"/>
              <a:t> einfügen.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b="0" i="0" baseline="0" dirty="0" smtClean="0"/>
              <a:t>Bitte klicken Sie dazu entweder auf den Text oder auf das entsprechende Symbol in der Mitte des Feldes.</a:t>
            </a:r>
            <a:endParaRPr lang="de-DE" b="1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endParaRPr lang="de-DE" b="0" i="0" dirty="0" smtClean="0"/>
          </a:p>
          <a:p>
            <a:pPr marL="0" lvl="1" indent="0">
              <a:spcBef>
                <a:spcPct val="0"/>
              </a:spcBef>
              <a:spcAft>
                <a:spcPts val="400"/>
              </a:spcAft>
            </a:pPr>
            <a:r>
              <a:rPr lang="de-DE" i="0" dirty="0" smtClean="0"/>
              <a:t>Bei der Text-Variante sind </a:t>
            </a:r>
            <a:r>
              <a:rPr lang="de-DE" b="1" i="0" dirty="0" smtClean="0"/>
              <a:t>Aufzählungs</a:t>
            </a:r>
            <a:r>
              <a:rPr lang="de-DE" b="1" i="0" baseline="0" dirty="0" smtClean="0"/>
              <a:t>punkte </a:t>
            </a:r>
            <a:r>
              <a:rPr lang="de-DE" b="1" i="0" dirty="0" smtClean="0"/>
              <a:t>bereits voreingestellt</a:t>
            </a:r>
            <a:r>
              <a:rPr lang="de-DE" i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>Es sind maximal drei Untergliederungs-Ebenen vorgesehen.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i="0" dirty="0" smtClean="0"/>
              <a:t/>
            </a:r>
            <a:br>
              <a:rPr lang="de-DE" sz="1200" i="0" dirty="0" smtClean="0"/>
            </a:br>
            <a:r>
              <a:rPr lang="de-DE" sz="1200" i="0" dirty="0" smtClean="0"/>
              <a:t>Drücken Sie die „Tab“(Tabulator)-Taste am Anfang des Absatzes, um</a:t>
            </a:r>
            <a:r>
              <a:rPr lang="de-DE" sz="1200" i="0" baseline="0" dirty="0" smtClean="0"/>
              <a:t> </a:t>
            </a:r>
            <a:r>
              <a:rPr lang="de-DE" sz="1200" i="0" dirty="0" smtClean="0"/>
              <a:t>in die nächsttiefere Ebene zu wechseln („</a:t>
            </a:r>
            <a:r>
              <a:rPr lang="de-DE" sz="1200" i="0" dirty="0" err="1" smtClean="0"/>
              <a:t>Shift</a:t>
            </a:r>
            <a:r>
              <a:rPr lang="de-DE" sz="1200" i="0" dirty="0" smtClean="0"/>
              <a:t>“ + „Tab“ für die nächsthöhere).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lang="de-DE" sz="12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de-DE" sz="1200" b="1" u="none" dirty="0" smtClean="0"/>
              <a:t>Entfernen der Aufzählungszeichen </a:t>
            </a:r>
            <a:r>
              <a:rPr lang="de-DE" sz="1200" u="none" dirty="0" smtClean="0"/>
              <a:t>im ganzen Inhaltsfeld oder in einzelnen Textabschnitten: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sz="1200" b="0" dirty="0" smtClean="0"/>
              <a:t>markieren Sie das Feld</a:t>
            </a:r>
            <a:r>
              <a:rPr lang="de-DE" sz="1200" b="0" baseline="0" dirty="0" smtClean="0"/>
              <a:t> oder den </a:t>
            </a:r>
            <a:r>
              <a:rPr lang="de-DE" sz="1200" b="0" dirty="0" smtClean="0"/>
              <a:t>Absatz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im Feld A</a:t>
            </a:r>
            <a:r>
              <a:rPr lang="de-DE" b="1" baseline="0" dirty="0" smtClean="0"/>
              <a:t>ufzählungszeichen</a:t>
            </a:r>
            <a:r>
              <a:rPr lang="de-DE" b="0" baseline="0" dirty="0" smtClean="0"/>
              <a:t> (links oben in der </a:t>
            </a:r>
            <a:r>
              <a:rPr lang="de-DE" b="0" dirty="0" smtClean="0"/>
              <a:t>Gruppe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) &gt; </a:t>
            </a:r>
            <a:r>
              <a:rPr lang="de-DE" b="1" i="0" baseline="0" dirty="0" smtClean="0"/>
              <a:t>Keine</a:t>
            </a:r>
            <a:r>
              <a:rPr lang="de-DE" b="0" baseline="0" dirty="0" smtClean="0"/>
              <a:t> wählen</a:t>
            </a:r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b="0" dirty="0" smtClean="0"/>
              <a:t>Registerkarte </a:t>
            </a:r>
            <a:r>
              <a:rPr lang="de-DE" b="1" dirty="0" smtClean="0"/>
              <a:t>Start </a:t>
            </a:r>
            <a:r>
              <a:rPr lang="de-DE" b="0" baseline="0" dirty="0" smtClean="0"/>
              <a:t> &gt; klicken Sie den Pfeil in der Gruppe </a:t>
            </a:r>
            <a:r>
              <a:rPr lang="de-DE" b="1" baseline="0" dirty="0" smtClean="0"/>
              <a:t>Absatz</a:t>
            </a:r>
            <a:r>
              <a:rPr lang="de-DE" b="0" baseline="0" dirty="0" smtClean="0"/>
              <a:t> (rechte untere Ecke)  &gt; setzten Sie unter </a:t>
            </a:r>
            <a:r>
              <a:rPr lang="de-DE" b="1" baseline="0" dirty="0" smtClean="0"/>
              <a:t>Einzug</a:t>
            </a:r>
            <a:r>
              <a:rPr lang="de-DE" b="0" baseline="0" dirty="0" smtClean="0"/>
              <a:t> </a:t>
            </a:r>
            <a:r>
              <a:rPr lang="de-DE" b="1" baseline="0" dirty="0" smtClean="0"/>
              <a:t>vor Text </a:t>
            </a:r>
            <a:r>
              <a:rPr lang="de-DE" b="0" baseline="0" dirty="0" smtClean="0"/>
              <a:t>auf </a:t>
            </a:r>
            <a:r>
              <a:rPr lang="de-DE" b="1" baseline="0" dirty="0" smtClean="0"/>
              <a:t>0</a:t>
            </a:r>
            <a:r>
              <a:rPr lang="de-DE" b="0" baseline="0" dirty="0" smtClean="0"/>
              <a:t> und </a:t>
            </a:r>
            <a:r>
              <a:rPr lang="de-DE" b="1" baseline="0" dirty="0" smtClean="0"/>
              <a:t>Objektdaten</a:t>
            </a:r>
            <a:r>
              <a:rPr lang="de-DE" b="0" baseline="0" dirty="0" smtClean="0"/>
              <a:t> auf </a:t>
            </a:r>
            <a:r>
              <a:rPr lang="de-DE" b="1" baseline="0" dirty="0" smtClean="0"/>
              <a:t>ohne</a:t>
            </a:r>
            <a:endParaRPr lang="de-DE" sz="1200" b="0" baseline="0" dirty="0" smtClean="0"/>
          </a:p>
          <a:p>
            <a:pPr marL="216000" marR="0" lvl="1" indent="-1080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4959C-2834-4F1C-A0BD-F4A69DF3A38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1080000"/>
            <a:ext cx="10752000" cy="1080000"/>
          </a:xfrm>
          <a:solidFill>
            <a:srgbClr val="003F7D"/>
          </a:solidFill>
        </p:spPr>
        <p:txBody>
          <a:bodyPr lIns="540000" tIns="0" rIns="360000" bIns="0" anchor="ctr" anchorCtr="0">
            <a:normAutofit/>
          </a:bodyPr>
          <a:lstStyle>
            <a:lvl1pPr algn="l">
              <a:defRPr sz="2800" b="0" baseline="0">
                <a:solidFill>
                  <a:schemeClr val="bg1"/>
                </a:solidFill>
                <a:latin typeface="Agfa Rotis Sans Serif" pitchFamily="2" charset="0"/>
              </a:defRPr>
            </a:lvl1pPr>
          </a:lstStyle>
          <a:p>
            <a:r>
              <a:rPr lang="de-DE" dirty="0" smtClean="0"/>
              <a:t>Titel durch Klicken hinzufügen (optimiert für 1-2 Zeilen)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700000"/>
            <a:ext cx="10032000" cy="3078000"/>
          </a:xfrm>
          <a:prstGeom prst="rect">
            <a:avLst/>
          </a:prstGeom>
          <a:solidFill>
            <a:srgbClr val="E4E6F0"/>
          </a:solidFill>
        </p:spPr>
        <p:txBody>
          <a:bodyPr lIns="180000" tIns="360000" rIns="180000">
            <a:normAutofit/>
          </a:bodyPr>
          <a:lstStyle>
            <a:lvl1pPr marL="0" indent="0" algn="l">
              <a:buNone/>
              <a:defRPr sz="2100" baseline="0">
                <a:solidFill>
                  <a:srgbClr val="003F7D"/>
                </a:solidFill>
                <a:latin typeface="Agfa Rotis Sans Serif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Eventuell ergänzende Informationen durch Klicken hinzufügen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0752000" y="1080000"/>
            <a:ext cx="1440000" cy="1080000"/>
          </a:xfrm>
          <a:prstGeom prst="rect">
            <a:avLst/>
          </a:prstGeom>
          <a:solidFill>
            <a:srgbClr val="647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8" name="Rechteck 7"/>
          <p:cNvSpPr/>
          <p:nvPr userDrawn="1"/>
        </p:nvSpPr>
        <p:spPr>
          <a:xfrm>
            <a:off x="0" y="2160000"/>
            <a:ext cx="720000" cy="540000"/>
          </a:xfrm>
          <a:prstGeom prst="rect">
            <a:avLst/>
          </a:prstGeom>
          <a:solidFill>
            <a:srgbClr val="FB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>
              <a:solidFill>
                <a:srgbClr val="FBBB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312000" y="4698000"/>
            <a:ext cx="2880000" cy="2160000"/>
          </a:xfrm>
          <a:prstGeom prst="rect">
            <a:avLst/>
          </a:prstGeom>
          <a:solidFill>
            <a:srgbClr val="FDE1BB"/>
          </a:solidFill>
        </p:spPr>
        <p:txBody>
          <a:bodyPr lIns="180000" tIns="180000" rIns="180000" bIns="252000" anchor="ctr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aseline="0">
                <a:solidFill>
                  <a:srgbClr val="003F7D"/>
                </a:solidFill>
                <a:latin typeface="Agfa Rotis Sans Serif" pitchFamily="2" charset="0"/>
              </a:defRPr>
            </a:lvl1pPr>
            <a:lvl2pPr>
              <a:defRPr sz="1900">
                <a:latin typeface="Agfa Rotis Sans Serif" pitchFamily="2" charset="0"/>
              </a:defRPr>
            </a:lvl2pPr>
            <a:lvl3pPr>
              <a:defRPr sz="1900">
                <a:latin typeface="Agfa Rotis Sans Serif" pitchFamily="2" charset="0"/>
              </a:defRPr>
            </a:lvl3pPr>
            <a:lvl4pPr>
              <a:defRPr sz="1900">
                <a:latin typeface="Agfa Rotis Sans Serif" pitchFamily="2" charset="0"/>
              </a:defRPr>
            </a:lvl4pPr>
            <a:lvl5pPr>
              <a:defRPr sz="1900">
                <a:latin typeface="Agfa Rotis Sans Serif" pitchFamily="2" charset="0"/>
              </a:defRPr>
            </a:lvl5pPr>
          </a:lstStyle>
          <a:p>
            <a:pPr lvl="0"/>
            <a:r>
              <a:rPr lang="de-DE" dirty="0" smtClean="0"/>
              <a:t>Vorname Name durch Klicken hinzufügen</a:t>
            </a:r>
          </a:p>
        </p:txBody>
      </p:sp>
      <p:pic>
        <p:nvPicPr>
          <p:cNvPr id="14" name="Grafik 13" descr="logo_mi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217152" y="1008"/>
            <a:ext cx="2974848" cy="10789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10754784" y="6570000"/>
            <a:ext cx="1437216" cy="288000"/>
          </a:xfrm>
          <a:prstGeom prst="rect">
            <a:avLst/>
          </a:prstGeom>
          <a:solidFill>
            <a:srgbClr val="7D8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-7741" y="0"/>
            <a:ext cx="10761133" cy="1080000"/>
          </a:xfrm>
        </p:spPr>
        <p:txBody>
          <a:bodyPr tIns="108000" bIns="198000" anchor="b" anchorCtr="0">
            <a:noAutofit/>
          </a:bodyPr>
          <a:lstStyle>
            <a:lvl1pPr>
              <a:lnSpc>
                <a:spcPct val="90000"/>
              </a:lnSpc>
              <a:defRPr sz="2300" b="1">
                <a:latin typeface="+mn-lt"/>
              </a:defRPr>
            </a:lvl1pPr>
          </a:lstStyle>
          <a:p>
            <a:r>
              <a:rPr lang="de-DE" dirty="0" smtClean="0"/>
              <a:t>Titel der Folie durch Klicken hinzufügen </a:t>
            </a:r>
            <a:br>
              <a:rPr lang="de-DE" dirty="0" smtClean="0"/>
            </a:br>
            <a:r>
              <a:rPr lang="de-DE" dirty="0" smtClean="0"/>
              <a:t>(optimiert für 1-2 Zeilen)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570000"/>
            <a:ext cx="10752000" cy="288000"/>
          </a:xfrm>
          <a:prstGeom prst="rect">
            <a:avLst/>
          </a:prstGeom>
        </p:spPr>
        <p:txBody>
          <a:bodyPr lIns="540000" rIns="360000" anchor="ctr" anchorCtr="0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Statistical Matching as a Supplement to Record Linkage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52002" y="6570000"/>
            <a:ext cx="1439999" cy="288000"/>
          </a:xfrm>
          <a:prstGeom prst="rect">
            <a:avLst/>
          </a:prstGeom>
          <a:solidFill>
            <a:srgbClr val="7D8DB7"/>
          </a:solidFill>
        </p:spPr>
        <p:txBody>
          <a:bodyPr anchor="ctr" anchorCtr="0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DB08B385-C2E1-4AFC-A151-0C2E5C20BD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6570000"/>
            <a:ext cx="10752000" cy="288000"/>
          </a:xfrm>
          <a:prstGeom prst="rect">
            <a:avLst/>
          </a:prstGeom>
          <a:solidFill>
            <a:srgbClr val="00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720000" y="1565275"/>
            <a:ext cx="10032000" cy="42192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10752000" y="6570000"/>
            <a:ext cx="1440000" cy="288000"/>
          </a:xfrm>
          <a:prstGeom prst="rect">
            <a:avLst/>
          </a:prstGeom>
          <a:solidFill>
            <a:srgbClr val="7D8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-7741" y="0"/>
            <a:ext cx="10761133" cy="1080000"/>
          </a:xfrm>
        </p:spPr>
        <p:txBody>
          <a:bodyPr tIns="108000" bIns="198000" anchor="b" anchorCtr="0">
            <a:noAutofit/>
          </a:bodyPr>
          <a:lstStyle>
            <a:lvl1pPr>
              <a:lnSpc>
                <a:spcPct val="90000"/>
              </a:lnSpc>
              <a:defRPr sz="2300" b="1">
                <a:latin typeface="+mn-lt"/>
              </a:defRPr>
            </a:lvl1pPr>
          </a:lstStyle>
          <a:p>
            <a:r>
              <a:rPr lang="de-DE" dirty="0" smtClean="0"/>
              <a:t>Titel der Folie durch Klicken hinzufügen </a:t>
            </a:r>
            <a:br>
              <a:rPr lang="de-DE" dirty="0" smtClean="0"/>
            </a:br>
            <a:r>
              <a:rPr lang="de-DE" dirty="0" smtClean="0"/>
              <a:t>(optimiert für 1-2 Zeilen)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570000"/>
            <a:ext cx="10761133" cy="288000"/>
          </a:xfrm>
          <a:prstGeom prst="rect">
            <a:avLst/>
          </a:prstGeom>
        </p:spPr>
        <p:txBody>
          <a:bodyPr lIns="540000" rIns="360000" anchor="ctr" anchorCtr="0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Statistical Matching as a Supplement to Record Linkage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51668" y="6570000"/>
            <a:ext cx="1440333" cy="288000"/>
          </a:xfrm>
          <a:prstGeom prst="rect">
            <a:avLst/>
          </a:prstGeom>
          <a:solidFill>
            <a:srgbClr val="7D8DB7"/>
          </a:solidFill>
        </p:spPr>
        <p:txBody>
          <a:bodyPr anchor="ctr" anchorCtr="0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DB08B385-C2E1-4AFC-A151-0C2E5C20BD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8133" y="1548000"/>
            <a:ext cx="10033000" cy="712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b="1" u="sng"/>
            </a:lvl1pPr>
          </a:lstStyle>
          <a:p>
            <a:pPr lvl="0"/>
            <a:r>
              <a:rPr lang="de-DE" dirty="0" smtClean="0"/>
              <a:t>Überschrift durch Klicken hinzufügen (optimiert für 1- 2 Zeilen)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" y="6570000"/>
            <a:ext cx="10751667" cy="288000"/>
          </a:xfrm>
          <a:prstGeom prst="rect">
            <a:avLst/>
          </a:prstGeom>
          <a:solidFill>
            <a:srgbClr val="00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720000" y="2383200"/>
            <a:ext cx="10032000" cy="3402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vidualisierba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10752000" y="6570000"/>
            <a:ext cx="1440000" cy="288000"/>
          </a:xfrm>
          <a:prstGeom prst="rect">
            <a:avLst/>
          </a:prstGeom>
          <a:solidFill>
            <a:srgbClr val="7D8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-7741" y="0"/>
            <a:ext cx="10761133" cy="1080000"/>
          </a:xfrm>
        </p:spPr>
        <p:txBody>
          <a:bodyPr tIns="108000" bIns="198000" anchor="b" anchorCtr="0">
            <a:noAutofit/>
          </a:bodyPr>
          <a:lstStyle>
            <a:lvl1pPr>
              <a:lnSpc>
                <a:spcPct val="90000"/>
              </a:lnSpc>
              <a:defRPr sz="2300" b="1">
                <a:latin typeface="+mn-lt"/>
              </a:defRPr>
            </a:lvl1pPr>
          </a:lstStyle>
          <a:p>
            <a:r>
              <a:rPr lang="de-DE" dirty="0" smtClean="0"/>
              <a:t>Titel der Folie durch Klicken hinzufügen </a:t>
            </a:r>
            <a:br>
              <a:rPr lang="de-DE" dirty="0" smtClean="0"/>
            </a:br>
            <a:r>
              <a:rPr lang="de-DE" dirty="0" smtClean="0"/>
              <a:t>(optimiert für 1-2 Zeilen)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570000"/>
            <a:ext cx="10761133" cy="288000"/>
          </a:xfrm>
          <a:prstGeom prst="rect">
            <a:avLst/>
          </a:prstGeom>
        </p:spPr>
        <p:txBody>
          <a:bodyPr lIns="540000" rIns="360000" anchor="ctr" anchorCtr="0"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Statistical Matching as a Supplement to Record Linkage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752002" y="6570000"/>
            <a:ext cx="1439999" cy="288000"/>
          </a:xfrm>
          <a:prstGeom prst="rect">
            <a:avLst/>
          </a:prstGeom>
          <a:solidFill>
            <a:srgbClr val="7D8DB7"/>
          </a:solidFill>
        </p:spPr>
        <p:txBody>
          <a:bodyPr anchor="ctr" anchorCtr="0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DB08B385-C2E1-4AFC-A151-0C2E5C20BDB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6570000"/>
            <a:ext cx="10752000" cy="288000"/>
          </a:xfrm>
          <a:prstGeom prst="rect">
            <a:avLst/>
          </a:prstGeom>
          <a:solidFill>
            <a:srgbClr val="00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720000" y="1565275"/>
            <a:ext cx="4800000" cy="1980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5952000" y="1565275"/>
            <a:ext cx="4800000" cy="1980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quarter" idx="15"/>
          </p:nvPr>
        </p:nvSpPr>
        <p:spPr>
          <a:xfrm>
            <a:off x="720000" y="3792838"/>
            <a:ext cx="4800000" cy="1980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mtClean="0"/>
              <a:t>Dritte Ebene</a:t>
            </a:r>
            <a:endParaRPr lang="de-DE" dirty="0" smtClean="0"/>
          </a:p>
        </p:txBody>
      </p:sp>
      <p:sp>
        <p:nvSpPr>
          <p:cNvPr id="18" name="Inhaltsplatzhalter 17"/>
          <p:cNvSpPr>
            <a:spLocks noGrp="1"/>
          </p:cNvSpPr>
          <p:nvPr>
            <p:ph sz="quarter" idx="16"/>
          </p:nvPr>
        </p:nvSpPr>
        <p:spPr>
          <a:xfrm>
            <a:off x="5952000" y="3792838"/>
            <a:ext cx="4800000" cy="1980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 userDrawn="1"/>
        </p:nvSpPr>
        <p:spPr>
          <a:xfrm>
            <a:off x="0" y="6572250"/>
            <a:ext cx="10752000" cy="288000"/>
          </a:xfrm>
          <a:prstGeom prst="rect">
            <a:avLst/>
          </a:prstGeom>
          <a:solidFill>
            <a:srgbClr val="003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752000" y="6572250"/>
            <a:ext cx="1440000" cy="285750"/>
          </a:xfrm>
          <a:prstGeom prst="rect">
            <a:avLst/>
          </a:prstGeom>
          <a:solidFill>
            <a:srgbClr val="647AA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DE" sz="1100" b="1" spc="50" baseline="0" dirty="0" smtClean="0">
                <a:solidFill>
                  <a:schemeClr val="bg1"/>
                </a:solidFill>
              </a:rPr>
              <a:t>www.iab.de</a:t>
            </a:r>
            <a:endParaRPr lang="de-DE" sz="1100" b="1" spc="50" baseline="0" dirty="0">
              <a:solidFill>
                <a:schemeClr val="bg1"/>
              </a:solidFill>
            </a:endParaRP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2850702"/>
            <a:ext cx="10032333" cy="2934149"/>
          </a:xfrm>
          <a:prstGeom prst="rect">
            <a:avLst/>
          </a:prstGeom>
          <a:solidFill>
            <a:srgbClr val="E4E6F0"/>
          </a:solidFill>
        </p:spPr>
        <p:txBody>
          <a:bodyPr lIns="360000" tIns="0" rIns="360000" bIns="72000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 smtClean="0"/>
              <a:t>Name </a:t>
            </a:r>
            <a:br>
              <a:rPr lang="de-DE" dirty="0" smtClean="0"/>
            </a:br>
            <a:r>
              <a:rPr lang="de-DE" dirty="0" smtClean="0"/>
              <a:t>und E-Mail-Adresse </a:t>
            </a:r>
            <a:br>
              <a:rPr lang="de-DE" dirty="0" smtClean="0"/>
            </a:br>
            <a:r>
              <a:rPr lang="de-DE" dirty="0" smtClean="0"/>
              <a:t>durch Klicken hinzufügen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20000" y="1079499"/>
            <a:ext cx="10032000" cy="1771200"/>
          </a:xfrm>
          <a:prstGeom prst="rect">
            <a:avLst/>
          </a:prstGeom>
          <a:solidFill>
            <a:srgbClr val="E4E6F0"/>
          </a:solidFill>
        </p:spPr>
        <p:txBody>
          <a:bodyPr lIns="360000" tIns="648000" rIns="360000" bIns="1800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3F7D"/>
              </a:buClr>
              <a:buSzPct val="80000"/>
              <a:buFont typeface="Wingdings" pitchFamily="2" charset="2"/>
              <a:buNone/>
              <a:tabLst/>
              <a:defRPr sz="2300" b="1" baseline="0"/>
            </a:lvl1pPr>
          </a:lstStyle>
          <a:p>
            <a:pPr lvl="0"/>
            <a:r>
              <a:rPr lang="de-DE" dirty="0" smtClean="0"/>
              <a:t>Eventuell Schlusswort durch Klicken hinzufügen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_mit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9217152" y="1011"/>
            <a:ext cx="2974848" cy="1078991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-7741" y="0"/>
            <a:ext cx="10761133" cy="1080000"/>
          </a:xfrm>
          <a:prstGeom prst="rect">
            <a:avLst/>
          </a:prstGeom>
          <a:solidFill>
            <a:srgbClr val="E4E6F0"/>
          </a:solidFill>
        </p:spPr>
        <p:txBody>
          <a:bodyPr vert="horz" lIns="540000" tIns="108000" rIns="360000" bIns="198000" rtlCol="0" anchor="b" anchorCtr="0">
            <a:normAutofit/>
          </a:bodyPr>
          <a:lstStyle/>
          <a:p>
            <a:r>
              <a:rPr lang="de-DE" dirty="0" smtClean="0"/>
              <a:t>Titel durch Klicken hinzufügen (optimiert für 1-2 Zeilen)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type="body" idx="1"/>
          </p:nvPr>
        </p:nvSpPr>
        <p:spPr>
          <a:xfrm>
            <a:off x="720000" y="1548000"/>
            <a:ext cx="10032000" cy="4236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300" b="1" kern="1200">
          <a:solidFill>
            <a:srgbClr val="003F7D"/>
          </a:solidFill>
          <a:latin typeface="Agfa Rotis Sans Serif" pitchFamily="2" charset="0"/>
          <a:ea typeface="+mj-ea"/>
          <a:cs typeface="+mj-cs"/>
        </a:defRPr>
      </a:lvl1pPr>
    </p:titleStyle>
    <p:bodyStyle>
      <a:lvl1pPr marL="288000" indent="-288000" algn="l" defTabSz="914400" rtl="0" eaLnBrk="1" latinLnBrk="0" hangingPunct="1">
        <a:lnSpc>
          <a:spcPct val="110000"/>
        </a:lnSpc>
        <a:spcBef>
          <a:spcPts val="1300"/>
        </a:spcBef>
        <a:buClr>
          <a:srgbClr val="003F7D"/>
        </a:buClr>
        <a:buSzPct val="100000"/>
        <a:buFontTx/>
        <a:buBlip>
          <a:blip r:embed="rId8"/>
        </a:buBlip>
        <a:defRPr sz="2100" kern="1200">
          <a:solidFill>
            <a:srgbClr val="003F7D"/>
          </a:solidFill>
          <a:latin typeface="Agfa Rotis Sans Serif" pitchFamily="2" charset="0"/>
          <a:ea typeface="+mn-ea"/>
          <a:cs typeface="+mn-cs"/>
        </a:defRPr>
      </a:lvl1pPr>
      <a:lvl2pPr marL="576000" indent="-216000" algn="l" defTabSz="914400" rtl="0" eaLnBrk="1" latinLnBrk="0" hangingPunct="1">
        <a:lnSpc>
          <a:spcPct val="110000"/>
        </a:lnSpc>
        <a:spcBef>
          <a:spcPts val="499"/>
        </a:spcBef>
        <a:buSzPct val="110000"/>
        <a:buFont typeface="Agfa Rotis Sans Serif ExBd" pitchFamily="2" charset="0"/>
        <a:buChar char="‐"/>
        <a:defRPr sz="1900" kern="1200">
          <a:solidFill>
            <a:srgbClr val="003F7D"/>
          </a:solidFill>
          <a:latin typeface="Agfa Rotis Sans Serif" pitchFamily="2" charset="0"/>
          <a:ea typeface="+mn-ea"/>
          <a:cs typeface="+mn-cs"/>
        </a:defRPr>
      </a:lvl2pPr>
      <a:lvl3pPr marL="828000" indent="-216000" algn="l" defTabSz="914400" rtl="0" eaLnBrk="1" latinLnBrk="0" hangingPunct="1">
        <a:lnSpc>
          <a:spcPct val="110000"/>
        </a:lnSpc>
        <a:spcBef>
          <a:spcPts val="499"/>
        </a:spcBef>
        <a:buSzPct val="110000"/>
        <a:buFont typeface="Agfa Rotis Sans Serif ExBd" pitchFamily="2" charset="0"/>
        <a:buChar char="‐"/>
        <a:defRPr sz="1900" b="0" kern="1200">
          <a:solidFill>
            <a:srgbClr val="003F7D"/>
          </a:solidFill>
          <a:latin typeface="Agfa Rotis Sans Serif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003F7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003F7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v6UVOQ0F44" TargetMode="External"/><Relationship Id="rId2" Type="http://schemas.openxmlformats.org/officeDocument/2006/relationships/hyperlink" Target="http://www.askforgametask.com/tutorial/machine-learning-algorithm-flappy-bird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onathan.gessendorfer@iab.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0" y="1080000"/>
            <a:ext cx="9991560" cy="10800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Artificial Neural Networks</a:t>
            </a:r>
            <a:endParaRPr lang="en-US" sz="26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dirty="0" smtClean="0"/>
              <a:t>22</a:t>
            </a:r>
            <a:r>
              <a:rPr lang="en-US" baseline="30000" dirty="0" smtClean="0"/>
              <a:t>th</a:t>
            </a:r>
            <a:r>
              <a:rPr lang="en-US" dirty="0" smtClean="0"/>
              <a:t> March 2018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8890000" y="4094480"/>
            <a:ext cx="3302000" cy="2763520"/>
          </a:xfrm>
        </p:spPr>
        <p:txBody>
          <a:bodyPr/>
          <a:lstStyle/>
          <a:p>
            <a:r>
              <a:rPr lang="de-DE" sz="2100" b="1" dirty="0"/>
              <a:t>Jonathan </a:t>
            </a:r>
            <a:r>
              <a:rPr lang="de-DE" sz="2100" b="1" dirty="0" err="1"/>
              <a:t>Gessendorfer</a:t>
            </a:r>
            <a:endParaRPr lang="de-DE" sz="2100" b="1" dirty="0"/>
          </a:p>
          <a:p>
            <a:r>
              <a:rPr lang="de-DE" sz="1000" dirty="0"/>
              <a:t>(IAB </a:t>
            </a:r>
            <a:r>
              <a:rPr lang="de-DE" sz="1000" dirty="0" err="1"/>
              <a:t>Nuremberg</a:t>
            </a:r>
            <a:r>
              <a:rPr lang="de-DE" sz="1000" dirty="0"/>
              <a:t>, Germany</a:t>
            </a:r>
            <a:r>
              <a:rPr lang="de-DE" sz="1000" dirty="0" smtClean="0"/>
              <a:t>)</a:t>
            </a:r>
            <a:endParaRPr lang="de-DE" sz="1000" dirty="0"/>
          </a:p>
        </p:txBody>
      </p:sp>
      <p:sp>
        <p:nvSpPr>
          <p:cNvPr id="7" name="Titel 3"/>
          <p:cNvSpPr txBox="1">
            <a:spLocks/>
          </p:cNvSpPr>
          <p:nvPr/>
        </p:nvSpPr>
        <p:spPr>
          <a:xfrm>
            <a:off x="0" y="0"/>
            <a:ext cx="9949922" cy="1080000"/>
          </a:xfrm>
          <a:prstGeom prst="rect">
            <a:avLst/>
          </a:prstGeom>
          <a:solidFill>
            <a:srgbClr val="FFFFFF"/>
          </a:solidFill>
        </p:spPr>
        <p:txBody>
          <a:bodyPr vert="horz" lIns="540000" tIns="0" rIns="360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bg1"/>
                </a:solidFill>
                <a:latin typeface="Agfa Rotis Sans Serif" pitchFamily="2" charset="0"/>
                <a:ea typeface="+mj-ea"/>
                <a:cs typeface="+mj-cs"/>
              </a:defRPr>
            </a:lvl1pPr>
          </a:lstStyle>
          <a:p>
            <a:r>
              <a:rPr lang="en-US" sz="2600" dirty="0" smtClean="0"/>
              <a:t>Statistical Matching as a Supplement to Record Linkage: </a:t>
            </a:r>
            <a:br>
              <a:rPr lang="en-US" sz="2600" dirty="0" smtClean="0"/>
            </a:br>
            <a:r>
              <a:rPr lang="en-US" sz="2600" dirty="0" smtClean="0"/>
              <a:t>A valuable Method to tackle Non-Consent Bias?</a:t>
            </a:r>
            <a:endParaRPr lang="en-US" sz="2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9" name="Titel 3"/>
          <p:cNvSpPr txBox="1">
            <a:spLocks/>
          </p:cNvSpPr>
          <p:nvPr/>
        </p:nvSpPr>
        <p:spPr>
          <a:xfrm>
            <a:off x="9949922" y="1078844"/>
            <a:ext cx="2032998" cy="1081156"/>
          </a:xfrm>
          <a:prstGeom prst="rect">
            <a:avLst/>
          </a:prstGeom>
          <a:solidFill>
            <a:srgbClr val="647AA9"/>
          </a:solidFill>
          <a:ln>
            <a:noFill/>
          </a:ln>
        </p:spPr>
        <p:txBody>
          <a:bodyPr vert="horz" lIns="540000" tIns="0" rIns="360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bg1"/>
                </a:solidFill>
                <a:latin typeface="Agfa Rotis Sans Serif" pitchFamily="2" charset="0"/>
                <a:ea typeface="+mj-ea"/>
                <a:cs typeface="+mj-cs"/>
              </a:defRPr>
            </a:lvl1pPr>
          </a:lstStyle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 Models</a:t>
            </a:r>
            <a:endParaRPr lang="de-DE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457200" y="1560556"/>
            <a:ext cx="1042366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For a long time deep neural nets were outperformed by shallow nets and other models (SVMs…)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But then..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Extremely fast computers (GPUs)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>
              <a:latin typeface="+mn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Better optimizers (more efficient &amp; don‘t get stuck in local optima as often)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900" dirty="0" smtClean="0">
              <a:latin typeface="+mn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New Ideas!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	M</a:t>
            </a:r>
            <a:r>
              <a:rPr lang="en-US" sz="1900" dirty="0" smtClean="0"/>
              <a:t>ost groundbreaking: Efficient estimation of </a:t>
            </a:r>
            <a:r>
              <a:rPr lang="en-US" sz="1900" dirty="0"/>
              <a:t>Restricted Boltzmann Machines</a:t>
            </a:r>
            <a:r>
              <a:rPr lang="en-US" sz="1900" dirty="0" smtClean="0"/>
              <a:t> (Geoffrey Hinton)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 smtClean="0"/>
              <a:t>	</a:t>
            </a:r>
            <a:endParaRPr lang="en-US" sz="1900" dirty="0" smtClean="0">
              <a:latin typeface="+mn-lt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And… stupid amounts of data </a:t>
            </a:r>
          </a:p>
        </p:txBody>
      </p:sp>
    </p:spTree>
    <p:extLst>
      <p:ext uri="{BB962C8B-B14F-4D97-AF65-F5344CB8AC3E}">
        <p14:creationId xmlns:p14="http://schemas.microsoft.com/office/powerpoint/2010/main" val="70632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" y="1613112"/>
            <a:ext cx="3423285" cy="420130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" y="1697594"/>
            <a:ext cx="3421380" cy="403234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Restricted Boltzmann Machines (RBM) &amp; Deep Belief Nets (DBN) </a:t>
            </a:r>
            <a:br>
              <a:rPr lang="en-US" dirty="0" smtClean="0"/>
            </a:br>
            <a:r>
              <a:rPr lang="en-US" dirty="0" smtClean="0"/>
              <a:t>Just the Basics I</a:t>
            </a:r>
            <a:endParaRPr lang="en-US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An RBM is created by two layers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The weights are chosen in a way that the output nodes can explain the input variables as well as possible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This essentially performs something similar to factor analysis and reduces dimensionality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4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10" y="1613112"/>
            <a:ext cx="3423285" cy="4201304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Restricted Boltzmann Machines (RBM) &amp; Deep Belief Nets (DBN) </a:t>
            </a:r>
            <a:br>
              <a:rPr lang="en-US" dirty="0" smtClean="0"/>
            </a:br>
            <a:r>
              <a:rPr lang="en-US" dirty="0" smtClean="0"/>
              <a:t>Just the Basics II</a:t>
            </a:r>
            <a:endParaRPr lang="en-US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A Deep Belief Net consists of multiple RBMs, one after another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DBNs can be trained by unlabeled data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After we find patterns (the output of a DBN), we can use a (comparatively) small amount labeled data to give these patterns names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-&gt; DBNs are mostly unsupervised learning!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No backpropagation algorithm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-&gt; </a:t>
            </a:r>
            <a:r>
              <a:rPr lang="en-US" dirty="0" smtClean="0"/>
              <a:t>Vanishing/exploding gradients </a:t>
            </a:r>
            <a:r>
              <a:rPr lang="en-US" dirty="0"/>
              <a:t>are no </a:t>
            </a:r>
            <a:r>
              <a:rPr lang="en-US" dirty="0" smtClean="0"/>
              <a:t>issue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6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de-DE" dirty="0" err="1" smtClean="0"/>
              <a:t>Excurse</a:t>
            </a:r>
            <a:r>
              <a:rPr lang="de-DE" dirty="0" smtClean="0"/>
              <a:t> 2: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 &amp; Neuroevolution - </a:t>
            </a:r>
            <a:r>
              <a:rPr lang="de-DE" dirty="0" err="1" smtClean="0"/>
              <a:t>Flappy</a:t>
            </a:r>
            <a:r>
              <a:rPr lang="de-DE" dirty="0" smtClean="0"/>
              <a:t> Bird</a:t>
            </a:r>
            <a:endParaRPr lang="de-DE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dirty="0" err="1" smtClean="0">
                <a:latin typeface="+mn-lt"/>
              </a:rPr>
              <a:t>Genetic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Algorithms</a:t>
            </a:r>
            <a:endParaRPr lang="de-DE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de-DE" dirty="0" smtClean="0">
              <a:latin typeface="+mn-lt"/>
            </a:endParaRP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de-DE" dirty="0" smtClean="0">
                <a:latin typeface="+mn-lt"/>
              </a:rPr>
              <a:t>Create </a:t>
            </a:r>
            <a:r>
              <a:rPr lang="de-DE" dirty="0" err="1" smtClean="0">
                <a:latin typeface="+mn-lt"/>
              </a:rPr>
              <a:t>random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bird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population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size</a:t>
            </a:r>
            <a:r>
              <a:rPr lang="de-DE" dirty="0" smtClean="0">
                <a:latin typeface="+mn-lt"/>
              </a:rPr>
              <a:t> 10 (</a:t>
            </a:r>
            <a:r>
              <a:rPr lang="de-DE" dirty="0" err="1" smtClean="0">
                <a:latin typeface="+mn-lt"/>
              </a:rPr>
              <a:t>sets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random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parameters</a:t>
            </a:r>
            <a:r>
              <a:rPr lang="de-DE" dirty="0" smtClean="0">
                <a:latin typeface="+mn-lt"/>
              </a:rPr>
              <a:t> in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ANN)</a:t>
            </a: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de-DE" dirty="0" smtClean="0">
                <a:latin typeface="+mn-lt"/>
              </a:rPr>
              <a:t>Check </a:t>
            </a:r>
            <a:r>
              <a:rPr lang="de-DE" dirty="0" err="1" smtClean="0">
                <a:latin typeface="+mn-lt"/>
              </a:rPr>
              <a:t>their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fitness</a:t>
            </a:r>
            <a:endParaRPr lang="de-DE" dirty="0" smtClean="0">
              <a:latin typeface="+mn-lt"/>
            </a:endParaRP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de-DE" dirty="0" smtClean="0">
                <a:latin typeface="+mn-lt"/>
              </a:rPr>
              <a:t>Select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best</a:t>
            </a:r>
            <a:r>
              <a:rPr lang="de-DE" dirty="0" smtClean="0">
                <a:latin typeface="+mn-lt"/>
              </a:rPr>
              <a:t> 4 </a:t>
            </a:r>
            <a:r>
              <a:rPr lang="de-DE" dirty="0" err="1" smtClean="0">
                <a:latin typeface="+mn-lt"/>
              </a:rPr>
              <a:t>networks</a:t>
            </a:r>
            <a:endParaRPr lang="de-DE" dirty="0" smtClean="0">
              <a:latin typeface="+mn-lt"/>
            </a:endParaRP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de-DE" dirty="0" err="1" smtClean="0">
                <a:latin typeface="+mn-lt"/>
              </a:rPr>
              <a:t>Produce</a:t>
            </a:r>
            <a:r>
              <a:rPr lang="de-DE" dirty="0" smtClean="0">
                <a:latin typeface="+mn-lt"/>
              </a:rPr>
              <a:t> 6 </a:t>
            </a:r>
            <a:r>
              <a:rPr lang="de-DE" dirty="0" err="1" smtClean="0">
                <a:latin typeface="+mn-lt"/>
              </a:rPr>
              <a:t>new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networks</a:t>
            </a:r>
            <a:r>
              <a:rPr lang="de-DE" dirty="0" smtClean="0">
                <a:latin typeface="+mn-lt"/>
              </a:rPr>
              <a:t>: </a:t>
            </a:r>
            <a:r>
              <a:rPr lang="de-DE" dirty="0" err="1" smtClean="0">
                <a:latin typeface="+mn-lt"/>
              </a:rPr>
              <a:t>Offspring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best</a:t>
            </a:r>
            <a:r>
              <a:rPr lang="de-DE" dirty="0" smtClean="0">
                <a:latin typeface="+mn-lt"/>
              </a:rPr>
              <a:t> 4 </a:t>
            </a:r>
            <a:r>
              <a:rPr lang="de-DE" dirty="0" err="1" smtClean="0">
                <a:latin typeface="+mn-lt"/>
              </a:rPr>
              <a:t>networks</a:t>
            </a:r>
            <a:r>
              <a:rPr lang="de-DE" dirty="0" smtClean="0">
                <a:latin typeface="+mn-lt"/>
              </a:rPr>
              <a:t> (</a:t>
            </a:r>
            <a:r>
              <a:rPr lang="de-DE" dirty="0" err="1" smtClean="0">
                <a:latin typeface="+mn-lt"/>
              </a:rPr>
              <a:t>crossover</a:t>
            </a:r>
            <a:r>
              <a:rPr lang="de-DE" dirty="0" smtClean="0">
                <a:latin typeface="+mn-lt"/>
              </a:rPr>
              <a:t> + </a:t>
            </a:r>
            <a:r>
              <a:rPr lang="de-DE" dirty="0" err="1" smtClean="0">
                <a:latin typeface="+mn-lt"/>
              </a:rPr>
              <a:t>random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mutation</a:t>
            </a:r>
            <a:r>
              <a:rPr lang="de-DE" dirty="0" smtClean="0">
                <a:latin typeface="+mn-lt"/>
              </a:rPr>
              <a:t>)</a:t>
            </a:r>
          </a:p>
          <a:p>
            <a:pPr marL="457200" indent="-457200">
              <a:spcBef>
                <a:spcPts val="0"/>
              </a:spcBef>
              <a:buAutoNum type="arabicPeriod"/>
            </a:pPr>
            <a:r>
              <a:rPr lang="de-DE" dirty="0" smtClean="0">
                <a:latin typeface="+mn-lt"/>
              </a:rPr>
              <a:t>Cycle </a:t>
            </a:r>
            <a:r>
              <a:rPr lang="de-DE" dirty="0" err="1" smtClean="0">
                <a:latin typeface="+mn-lt"/>
              </a:rPr>
              <a:t>through</a:t>
            </a:r>
            <a:r>
              <a:rPr lang="de-DE" dirty="0" smtClean="0">
                <a:latin typeface="+mn-lt"/>
              </a:rPr>
              <a:t> 2. – 4. </a:t>
            </a:r>
            <a:r>
              <a:rPr lang="de-DE" dirty="0" err="1" smtClean="0">
                <a:latin typeface="+mn-lt"/>
              </a:rPr>
              <a:t>until</a:t>
            </a:r>
            <a:r>
              <a:rPr lang="de-DE" dirty="0" smtClean="0">
                <a:latin typeface="+mn-lt"/>
              </a:rPr>
              <a:t> an </a:t>
            </a:r>
            <a:r>
              <a:rPr lang="de-DE" dirty="0" err="1" smtClean="0">
                <a:latin typeface="+mn-lt"/>
              </a:rPr>
              <a:t>immortal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bird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born</a:t>
            </a:r>
            <a:endParaRPr lang="de-DE" dirty="0" smtClean="0"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5" y="2044585"/>
            <a:ext cx="4878193" cy="27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de-DE" dirty="0" err="1" smtClean="0"/>
              <a:t>Excurse</a:t>
            </a:r>
            <a:r>
              <a:rPr lang="de-DE" dirty="0" smtClean="0"/>
              <a:t> 2: </a:t>
            </a:r>
            <a:r>
              <a:rPr lang="de-DE" dirty="0" err="1" smtClean="0"/>
              <a:t>Genetic</a:t>
            </a:r>
            <a:r>
              <a:rPr lang="de-DE" dirty="0" smtClean="0"/>
              <a:t> </a:t>
            </a:r>
            <a:r>
              <a:rPr lang="de-DE" dirty="0" err="1" smtClean="0"/>
              <a:t>Algorithms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Optimization</a:t>
            </a:r>
            <a:r>
              <a:rPr lang="de-DE" dirty="0" smtClean="0"/>
              <a:t> – </a:t>
            </a:r>
            <a:r>
              <a:rPr lang="de-DE" dirty="0" err="1" smtClean="0"/>
              <a:t>Flappy</a:t>
            </a:r>
            <a:r>
              <a:rPr lang="de-DE" dirty="0" smtClean="0"/>
              <a:t> Bird</a:t>
            </a:r>
            <a:endParaRPr lang="de-DE" dirty="0"/>
          </a:p>
        </p:txBody>
      </p:sp>
      <p:pic>
        <p:nvPicPr>
          <p:cNvPr id="6" name="Flappy Bird Genetic Algorith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310" t="32163" r="252" b="19922"/>
          <a:stretch/>
        </p:blipFill>
        <p:spPr>
          <a:xfrm>
            <a:off x="1332942" y="1461600"/>
            <a:ext cx="8449155" cy="4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0761133" cy="1080000"/>
          </a:xfrm>
        </p:spPr>
        <p:txBody>
          <a:bodyPr/>
          <a:lstStyle/>
          <a:p>
            <a:r>
              <a:rPr lang="de-DE" dirty="0" err="1" smtClean="0"/>
              <a:t>Literature</a:t>
            </a:r>
            <a:r>
              <a:rPr lang="de-DE" dirty="0" smtClean="0"/>
              <a:t> &amp; Links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Statistical Matching as a Supplement to Record Linkage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Official MNIST Website: </a:t>
            </a:r>
            <a:r>
              <a:rPr lang="de-DE" i="1" dirty="0" smtClean="0"/>
              <a:t>yann.lecun.com/</a:t>
            </a:r>
            <a:r>
              <a:rPr lang="de-DE" i="1" dirty="0" err="1" smtClean="0"/>
              <a:t>exdb</a:t>
            </a:r>
            <a:r>
              <a:rPr lang="de-DE" i="1" dirty="0" smtClean="0"/>
              <a:t>/</a:t>
            </a:r>
            <a:r>
              <a:rPr lang="de-DE" i="1" dirty="0" err="1" smtClean="0"/>
              <a:t>mnist</a:t>
            </a:r>
            <a:endParaRPr lang="de-DE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Hinton &amp; </a:t>
            </a:r>
            <a:r>
              <a:rPr lang="en-GB" dirty="0" err="1" smtClean="0"/>
              <a:t>Salakhutdinov</a:t>
            </a:r>
            <a:r>
              <a:rPr lang="en-GB" dirty="0" smtClean="0"/>
              <a:t> (</a:t>
            </a:r>
            <a:r>
              <a:rPr lang="en-GB" dirty="0"/>
              <a:t>2006</a:t>
            </a:r>
            <a:r>
              <a:rPr lang="en-GB" dirty="0" smtClean="0"/>
              <a:t>). </a:t>
            </a:r>
            <a:r>
              <a:rPr lang="en-GB" i="1" dirty="0" smtClean="0"/>
              <a:t>Reducing the Dimensionality of Data with Neural Networks. </a:t>
            </a:r>
            <a:r>
              <a:rPr lang="en-GB" dirty="0" smtClean="0"/>
              <a:t>Science</a:t>
            </a:r>
            <a:r>
              <a:rPr lang="en-GB" dirty="0"/>
              <a:t>.</a:t>
            </a:r>
            <a:r>
              <a:rPr lang="en-GB" i="1" dirty="0"/>
              <a:t> </a:t>
            </a:r>
            <a:r>
              <a:rPr lang="en-GB" dirty="0"/>
              <a:t>313 (5786): 504–507</a:t>
            </a: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smtClean="0"/>
              <a:t>Hinton (</a:t>
            </a:r>
            <a:r>
              <a:rPr lang="en-GB" dirty="0"/>
              <a:t>2009</a:t>
            </a:r>
            <a:r>
              <a:rPr lang="en-GB" dirty="0" smtClean="0"/>
              <a:t>). </a:t>
            </a:r>
            <a:r>
              <a:rPr lang="en-GB" i="1" dirty="0" smtClean="0"/>
              <a:t>Deep Belief Networks</a:t>
            </a:r>
            <a:r>
              <a:rPr lang="en-GB" dirty="0" smtClean="0"/>
              <a:t>. </a:t>
            </a:r>
            <a:r>
              <a:rPr lang="en-GB" dirty="0" err="1"/>
              <a:t>Scholarpedia</a:t>
            </a:r>
            <a:r>
              <a:rPr lang="en-GB" dirty="0"/>
              <a:t>. </a:t>
            </a:r>
            <a:r>
              <a:rPr lang="en-GB" b="1" dirty="0"/>
              <a:t>4</a:t>
            </a:r>
            <a:r>
              <a:rPr lang="en-GB" dirty="0"/>
              <a:t> (5): 5947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 smtClean="0"/>
              <a:t>Flappy</a:t>
            </a:r>
            <a:r>
              <a:rPr lang="de-DE" dirty="0" smtClean="0"/>
              <a:t> </a:t>
            </a:r>
            <a:r>
              <a:rPr lang="de-DE" dirty="0"/>
              <a:t>Bird Implementation: </a:t>
            </a:r>
            <a:r>
              <a:rPr lang="de-DE" i="1" dirty="0">
                <a:hlinkClick r:id="rId2"/>
              </a:rPr>
              <a:t>http://</a:t>
            </a:r>
            <a:r>
              <a:rPr lang="de-DE" i="1" dirty="0" smtClean="0">
                <a:hlinkClick r:id="rId2"/>
              </a:rPr>
              <a:t>www.askforgametask.com/tutorial/machine-learning-algorithm-flappy-bird</a:t>
            </a:r>
            <a:endParaRPr lang="de-DE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i="1" dirty="0" smtClean="0"/>
              <a:t>More </a:t>
            </a:r>
            <a:r>
              <a:rPr lang="de-DE" i="1" dirty="0" err="1" smtClean="0"/>
              <a:t>complex</a:t>
            </a:r>
            <a:r>
              <a:rPr lang="de-DE" i="1" dirty="0" smtClean="0"/>
              <a:t> </a:t>
            </a:r>
            <a:r>
              <a:rPr lang="de-DE" i="1" dirty="0" err="1" smtClean="0"/>
              <a:t>example</a:t>
            </a:r>
            <a:r>
              <a:rPr lang="de-DE" i="1" dirty="0" smtClean="0"/>
              <a:t> </a:t>
            </a:r>
            <a:r>
              <a:rPr lang="de-DE" i="1" dirty="0" err="1" smtClean="0"/>
              <a:t>for</a:t>
            </a:r>
            <a:r>
              <a:rPr lang="de-DE" i="1" dirty="0" smtClean="0"/>
              <a:t> </a:t>
            </a:r>
            <a:r>
              <a:rPr lang="de-DE" i="1" dirty="0" err="1" smtClean="0"/>
              <a:t>genetic</a:t>
            </a:r>
            <a:r>
              <a:rPr lang="de-DE" i="1" dirty="0" smtClean="0"/>
              <a:t> </a:t>
            </a:r>
            <a:r>
              <a:rPr lang="de-DE" i="1" dirty="0" err="1" smtClean="0"/>
              <a:t>algorithms</a:t>
            </a:r>
            <a:r>
              <a:rPr lang="de-DE" i="1" dirty="0" smtClean="0"/>
              <a:t> </a:t>
            </a:r>
            <a:r>
              <a:rPr lang="de-DE" i="1" dirty="0" err="1" smtClean="0"/>
              <a:t>to</a:t>
            </a:r>
            <a:r>
              <a:rPr lang="de-DE" i="1" dirty="0" smtClean="0"/>
              <a:t> </a:t>
            </a:r>
            <a:r>
              <a:rPr lang="de-DE" i="1" dirty="0" err="1" smtClean="0"/>
              <a:t>optimize</a:t>
            </a:r>
            <a:r>
              <a:rPr lang="de-DE" i="1" dirty="0" smtClean="0"/>
              <a:t> </a:t>
            </a:r>
            <a:r>
              <a:rPr lang="de-DE" i="1" dirty="0" err="1" smtClean="0"/>
              <a:t>neural</a:t>
            </a:r>
            <a:r>
              <a:rPr lang="de-DE" i="1" dirty="0" smtClean="0"/>
              <a:t> </a:t>
            </a:r>
            <a:r>
              <a:rPr lang="de-DE" i="1" dirty="0" err="1" smtClean="0"/>
              <a:t>networks</a:t>
            </a:r>
            <a:r>
              <a:rPr lang="de-DE" i="1" dirty="0" smtClean="0"/>
              <a:t> </a:t>
            </a:r>
            <a:r>
              <a:rPr lang="de-DE" i="1" dirty="0" err="1" smtClean="0"/>
              <a:t>using</a:t>
            </a:r>
            <a:r>
              <a:rPr lang="de-DE" i="1" dirty="0" smtClean="0"/>
              <a:t> NEAT: 	</a:t>
            </a:r>
            <a:r>
              <a:rPr lang="de-DE" i="1" dirty="0" smtClean="0">
                <a:hlinkClick r:id="rId3"/>
              </a:rPr>
              <a:t>https</a:t>
            </a:r>
            <a:r>
              <a:rPr lang="de-DE" i="1" dirty="0">
                <a:hlinkClick r:id="rId3"/>
              </a:rPr>
              <a:t>://</a:t>
            </a:r>
            <a:r>
              <a:rPr lang="de-DE" i="1" dirty="0" smtClean="0">
                <a:hlinkClick r:id="rId3"/>
              </a:rPr>
              <a:t>www.youtube.com/watch?v=qv6UVOQ0F44</a:t>
            </a:r>
            <a:endParaRPr lang="de-DE" i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i="1" dirty="0"/>
              <a:t>Stanley &amp; </a:t>
            </a:r>
            <a:r>
              <a:rPr lang="de-DE" i="1" dirty="0" err="1" smtClean="0"/>
              <a:t>Miikkulainen</a:t>
            </a:r>
            <a:r>
              <a:rPr lang="de-DE" i="1" dirty="0" smtClean="0"/>
              <a:t> (2002). </a:t>
            </a:r>
            <a:r>
              <a:rPr lang="de-DE" i="1" dirty="0" err="1" smtClean="0"/>
              <a:t>Evolving</a:t>
            </a:r>
            <a:r>
              <a:rPr lang="de-DE" i="1" dirty="0" smtClean="0"/>
              <a:t> </a:t>
            </a:r>
            <a:r>
              <a:rPr lang="de-DE" i="1" dirty="0" err="1" smtClean="0"/>
              <a:t>Neural</a:t>
            </a:r>
            <a:r>
              <a:rPr lang="de-DE" i="1" dirty="0" smtClean="0"/>
              <a:t> Networks </a:t>
            </a:r>
            <a:r>
              <a:rPr lang="de-DE" i="1" dirty="0" err="1" smtClean="0"/>
              <a:t>through</a:t>
            </a:r>
            <a:r>
              <a:rPr lang="de-DE" i="1" dirty="0" smtClean="0"/>
              <a:t> </a:t>
            </a:r>
            <a:r>
              <a:rPr lang="de-DE" i="1" dirty="0" err="1" smtClean="0"/>
              <a:t>Augmenting</a:t>
            </a:r>
            <a:r>
              <a:rPr lang="de-DE" i="1" dirty="0" smtClean="0"/>
              <a:t> </a:t>
            </a:r>
            <a:r>
              <a:rPr lang="de-DE" i="1" dirty="0" err="1" smtClean="0"/>
              <a:t>Topologies</a:t>
            </a:r>
            <a:endParaRPr lang="de-DE" i="1" dirty="0" smtClean="0"/>
          </a:p>
        </p:txBody>
      </p:sp>
    </p:spTree>
    <p:extLst>
      <p:ext uri="{BB962C8B-B14F-4D97-AF65-F5344CB8AC3E}">
        <p14:creationId xmlns:p14="http://schemas.microsoft.com/office/powerpoint/2010/main" val="887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720000" y="2850702"/>
            <a:ext cx="10397768" cy="2934149"/>
          </a:xfrm>
        </p:spPr>
        <p:txBody>
          <a:bodyPr>
            <a:normAutofit fontScale="77500" lnSpcReduction="20000"/>
          </a:bodyPr>
          <a:lstStyle/>
          <a:p>
            <a:endParaRPr lang="en-US" b="1" dirty="0" smtClean="0"/>
          </a:p>
          <a:p>
            <a:r>
              <a:rPr lang="en-US" b="1" dirty="0" smtClean="0"/>
              <a:t>Jonathan </a:t>
            </a:r>
            <a:r>
              <a:rPr lang="en-US" b="1" dirty="0" err="1" smtClean="0"/>
              <a:t>Gessendorfer</a:t>
            </a:r>
            <a:endParaRPr lang="en-US" dirty="0" smtClean="0"/>
          </a:p>
          <a:p>
            <a:r>
              <a:rPr lang="en-US" dirty="0" smtClean="0"/>
              <a:t>Institute for Employment Research (IAB)</a:t>
            </a:r>
          </a:p>
          <a:p>
            <a:r>
              <a:rPr lang="en-US" dirty="0" smtClean="0"/>
              <a:t>Statistical Methods (KEM)</a:t>
            </a:r>
          </a:p>
          <a:p>
            <a:r>
              <a:rPr lang="en-US" dirty="0" smtClean="0"/>
              <a:t> </a:t>
            </a:r>
          </a:p>
          <a:p>
            <a:r>
              <a:rPr lang="en-US" dirty="0" err="1" smtClean="0"/>
              <a:t>Regensburger</a:t>
            </a:r>
            <a:r>
              <a:rPr lang="en-US" dirty="0" smtClean="0"/>
              <a:t> Str. 100</a:t>
            </a:r>
          </a:p>
          <a:p>
            <a:r>
              <a:rPr lang="en-US" dirty="0" smtClean="0"/>
              <a:t>D-90478 Nuremberg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(+49) 911 179 9266 </a:t>
            </a:r>
            <a:br>
              <a:rPr lang="en-US" dirty="0" smtClean="0"/>
            </a:br>
            <a:r>
              <a:rPr lang="en-US" u="sng" dirty="0" smtClean="0">
                <a:hlinkClick r:id="rId3"/>
              </a:rPr>
              <a:t>jonathan.gessendorfer@iab.de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720000" y="1079499"/>
            <a:ext cx="10397768" cy="1771200"/>
          </a:xfrm>
        </p:spPr>
        <p:txBody>
          <a:bodyPr/>
          <a:lstStyle/>
          <a:p>
            <a:r>
              <a:rPr lang="en-US" dirty="0" smtClean="0"/>
              <a:t>Thank you all for listening!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6" name="Titel 3"/>
          <p:cNvSpPr txBox="1">
            <a:spLocks/>
          </p:cNvSpPr>
          <p:nvPr/>
        </p:nvSpPr>
        <p:spPr>
          <a:xfrm>
            <a:off x="0" y="1156"/>
            <a:ext cx="11117768" cy="1080000"/>
          </a:xfrm>
          <a:prstGeom prst="rect">
            <a:avLst/>
          </a:prstGeom>
          <a:solidFill>
            <a:srgbClr val="FFFFFF"/>
          </a:solidFill>
        </p:spPr>
        <p:txBody>
          <a:bodyPr vert="horz" lIns="540000" tIns="0" rIns="360000" bIns="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bg1"/>
                </a:solidFill>
                <a:latin typeface="Agfa Rotis Sans Serif" pitchFamily="2" charset="0"/>
                <a:ea typeface="+mj-ea"/>
                <a:cs typeface="+mj-cs"/>
              </a:defRPr>
            </a:lvl1pPr>
          </a:lstStyle>
          <a:p>
            <a:r>
              <a:rPr lang="en-US" sz="2600" dirty="0" smtClean="0"/>
              <a:t>Statistical Matching as a Supplement to Record Linkage: </a:t>
            </a:r>
            <a:br>
              <a:rPr lang="en-US" sz="2600" dirty="0" smtClean="0"/>
            </a:br>
            <a:r>
              <a:rPr lang="en-US" sz="2600" dirty="0" smtClean="0"/>
              <a:t>A valuable Method to tackle Non-Consent Bias?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Artificial Neural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Single Layer Networks – Linear and Logistic Regression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11"/>
              <p:cNvSpPr>
                <a:spLocks noGrp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b="0" dirty="0" smtClean="0">
                    <a:latin typeface="+mj-lt"/>
                  </a:rPr>
                  <a:t>In the </a:t>
                </a:r>
                <a:r>
                  <a:rPr lang="en-US" dirty="0" smtClean="0">
                    <a:latin typeface="+mj-lt"/>
                  </a:rPr>
                  <a:t>output layer </a:t>
                </a:r>
                <a:r>
                  <a:rPr lang="en-US" b="0" dirty="0" smtClean="0">
                    <a:latin typeface="+mj-lt"/>
                  </a:rPr>
                  <a:t>we create: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900" dirty="0" smtClean="0">
                    <a:latin typeface="+mn-lt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dirty="0" smtClean="0"/>
                  <a:t>	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≜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 intercept (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𝑏𝑖𝑎𝑠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dirty="0" smtClean="0"/>
                  <a:t>	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≜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 other parameter estimates (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𝑤𝑒𝑖𝑔h𝑡𝑠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+mn-lt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n-lt"/>
                  </a:rPr>
                  <a:t>And use the </a:t>
                </a:r>
                <a:r>
                  <a:rPr lang="en-US" dirty="0">
                    <a:latin typeface="+mn-lt"/>
                  </a:rPr>
                  <a:t>a</a:t>
                </a:r>
                <a:r>
                  <a:rPr lang="en-US" dirty="0" smtClean="0">
                    <a:latin typeface="+mn-lt"/>
                  </a:rPr>
                  <a:t>ctivation function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n-lt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9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 smtClean="0">
                    <a:latin typeface="+mn-lt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dirty="0" smtClean="0"/>
                  <a:t>	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sz="1900" dirty="0"/>
                  <a:t> </a:t>
                </a:r>
                <a:r>
                  <a:rPr lang="en-US" sz="1900" dirty="0" smtClean="0"/>
                  <a:t>can be any differentiable function e.g.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	</a:t>
                </a:r>
                <a:r>
                  <a:rPr lang="en-US" sz="1900" dirty="0" smtClean="0"/>
                  <a:t>      Linear: 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90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900" dirty="0"/>
                  <a:t>	 </a:t>
                </a:r>
                <a:r>
                  <a:rPr lang="en-US" sz="1900" dirty="0" smtClean="0"/>
                  <a:t>  </a:t>
                </a:r>
                <a:r>
                  <a:rPr lang="en-US" sz="1900" dirty="0"/>
                  <a:t> </a:t>
                </a:r>
                <a:r>
                  <a:rPr lang="en-US" sz="1900" dirty="0" smtClean="0"/>
                  <a:t>  Sigmoid: 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1/(1+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de-DE" sz="190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de-DE" sz="1900" dirty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de-DE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Inhaltsplatzhalt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  <a:blipFill rotWithShape="0">
                <a:blip r:embed="rId4"/>
                <a:stretch>
                  <a:fillRect l="-2938" t="-20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2" y="1830430"/>
            <a:ext cx="37909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" y="1763755"/>
            <a:ext cx="5495925" cy="37623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4" y="2152961"/>
            <a:ext cx="4782126" cy="33731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Artificial Neural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GB" dirty="0" smtClean="0"/>
              <a:t>Additional Layers – Actual Networks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11"/>
              <p:cNvSpPr>
                <a:spLocks noGrp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</a:rPr>
                  <a:t>inputs,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</a:rPr>
                  <a:t>neurons in hidden layer l</a:t>
                </a: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+mn-lt"/>
                  </a:rPr>
                  <a:t>models produce a‘s in the first hidden layer</a:t>
                </a:r>
              </a:p>
              <a:p>
                <a:pPr marL="3600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 smtClean="0">
                  <a:latin typeface="+mn-lt"/>
                </a:endParaRPr>
              </a:p>
              <a:p>
                <a:pPr marL="3600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+mn-lt"/>
                </a:endParaRPr>
              </a:p>
              <a:p>
                <a:pPr marL="360000" lvl="1" indent="0">
                  <a:spcBef>
                    <a:spcPts val="0"/>
                  </a:spcBef>
                  <a:buNone/>
                </a:pPr>
                <a:endParaRPr lang="en-US" dirty="0">
                  <a:latin typeface="+mn-lt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models produce a‘s in the </a:t>
                </a:r>
                <a:r>
                  <a:rPr lang="en-US" dirty="0" smtClean="0"/>
                  <a:t>second </a:t>
                </a:r>
                <a:r>
                  <a:rPr lang="en-US" dirty="0"/>
                  <a:t>hidden layer </a:t>
                </a:r>
                <a:endParaRPr lang="en-US" dirty="0" smtClean="0"/>
              </a:p>
              <a:p>
                <a:pPr marL="36000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360000" lvl="1" indent="0">
                  <a:spcBef>
                    <a:spcPts val="0"/>
                  </a:spcBef>
                  <a:buNone/>
                </a:pPr>
                <a:endParaRPr lang="en-US" sz="1700" dirty="0"/>
              </a:p>
              <a:p>
                <a:pPr marL="414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Model produces output</a:t>
                </a:r>
                <a:endParaRPr lang="en-US" dirty="0"/>
              </a:p>
              <a:p>
                <a:pPr marL="72000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9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de-DE" sz="1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de-DE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Inhaltsplatzhalt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  <a:blipFill rotWithShape="0">
                <a:blip r:embed="rId6"/>
                <a:stretch>
                  <a:fillRect l="-2938" t="-2047" r="-1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0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4" y="2152961"/>
            <a:ext cx="4782126" cy="3373169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Artificial Neural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GB" dirty="0" smtClean="0"/>
              <a:t>Additional Layers – Actual Networks </a:t>
            </a:r>
            <a:endParaRPr lang="de-DE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Used for prediction</a:t>
            </a:r>
            <a:endParaRPr lang="en-US" sz="1500" dirty="0" smtClean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Particularly classification problems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Often with a large(-</a:t>
            </a:r>
            <a:r>
              <a:rPr lang="en-US" dirty="0" err="1" smtClean="0"/>
              <a:t>ish</a:t>
            </a:r>
            <a:r>
              <a:rPr lang="en-US" dirty="0" smtClean="0"/>
              <a:t>) amount of possible outcomes</a:t>
            </a:r>
          </a:p>
          <a:p>
            <a:pPr marL="360000" lvl="1" indent="0">
              <a:spcBef>
                <a:spcPts val="0"/>
              </a:spcBef>
              <a:buNone/>
            </a:pPr>
            <a:endParaRPr lang="en-US" dirty="0"/>
          </a:p>
          <a:p>
            <a:pPr marL="72000" indent="0">
              <a:spcBef>
                <a:spcPts val="0"/>
              </a:spcBef>
              <a:buNone/>
            </a:pPr>
            <a:r>
              <a:rPr lang="en-US" dirty="0" smtClean="0"/>
              <a:t>Not </a:t>
            </a:r>
            <a:r>
              <a:rPr lang="en-US" dirty="0" smtClean="0"/>
              <a:t>to identify mechanisms</a:t>
            </a:r>
            <a:endParaRPr lang="en-US" dirty="0" smtClean="0"/>
          </a:p>
          <a:p>
            <a:pPr marL="70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hard to obtain the actual effect of a particular variable on the outcome</a:t>
            </a:r>
          </a:p>
          <a:p>
            <a:pPr marL="70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Larger Networks act like a Black-Box </a:t>
            </a:r>
            <a:endParaRPr 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6" y="22248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Example: Hand-written Digit Recognition with the MNIST Dataset</a:t>
            </a:r>
            <a:endParaRPr lang="en-US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Dataset of 60000 handwritten digits for training and additional 10000 handwritten digits in the test dataset</a:t>
            </a: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28x28=784 pixel </a:t>
            </a:r>
            <a:r>
              <a:rPr lang="en-US" dirty="0" smtClean="0"/>
              <a:t>images</a:t>
            </a: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Every pixel can be used as an independent variable (input unit)</a:t>
            </a: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Fairly simple neural network with decent precision in  R-example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1" y="2295411"/>
            <a:ext cx="4441117" cy="26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-270"/>
            <a:ext cx="11115040" cy="1080000"/>
          </a:xfrm>
        </p:spPr>
        <p:txBody>
          <a:bodyPr/>
          <a:lstStyle/>
          <a:p>
            <a:r>
              <a:rPr lang="en-US" dirty="0" smtClean="0"/>
              <a:t>Hand-written Digit Recognition – Large Models and Regularizations</a:t>
            </a:r>
            <a:endParaRPr lang="en-US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Best Fully Connected Artificial Neural Network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ANN with 28^2= 784 input units, 3 hidden layers (1024, 1024 and 2048 neurons) and 10 </a:t>
            </a:r>
            <a:r>
              <a:rPr lang="en-US" smtClean="0">
                <a:latin typeface="+mn-lt"/>
              </a:rPr>
              <a:t>output units</a:t>
            </a:r>
          </a:p>
          <a:p>
            <a:pPr marL="360000" lvl="1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Error Rate of 0.42 Percent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 smtClean="0">
              <a:latin typeface="+mn-lt"/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Model has approx. 4 million parameters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Regularization is absolutely necessary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Estimation is not possible otherwise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Model would </a:t>
            </a:r>
            <a:r>
              <a:rPr lang="en-US" dirty="0" err="1" smtClean="0">
                <a:latin typeface="+mn-lt"/>
              </a:rPr>
              <a:t>overfit</a:t>
            </a:r>
            <a:r>
              <a:rPr lang="en-US" dirty="0" smtClean="0">
                <a:latin typeface="+mn-lt"/>
              </a:rPr>
              <a:t> the training data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1" y="2295411"/>
            <a:ext cx="4441117" cy="26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de-DE" dirty="0" smtClean="0"/>
              <a:t>More </a:t>
            </a:r>
            <a:r>
              <a:rPr lang="de-DE" dirty="0" err="1" smtClean="0"/>
              <a:t>Complex</a:t>
            </a:r>
            <a:r>
              <a:rPr lang="de-DE" dirty="0" smtClean="0"/>
              <a:t> Tasks</a:t>
            </a:r>
            <a:endParaRPr lang="de-DE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28x28 pixels is actually very small for a picture.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And 10 different digits are not really a large amount of possible outcomes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What if I want an ANN to perform more complex image recognition tasks like facial recognition?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Or similarly complex tasks like text processing?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Naive Solution: Just increase the size of the network drastically</a:t>
            </a:r>
            <a:endParaRPr lang="en-US" dirty="0">
              <a:latin typeface="+mn-lt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9" y="2013625"/>
            <a:ext cx="4486600" cy="33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Excurse: Estimation with Gradient Descent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Inhaltsplatzhalter 11"/>
              <p:cNvSpPr>
                <a:spLocks noGrp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 smtClean="0">
                    <a:latin typeface="+mn-lt"/>
                  </a:rPr>
                  <a:t>How are the parameters in artificial neural networks estimated?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latin typeface="+mn-lt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n-lt"/>
                  </a:rPr>
                  <a:t>Find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 smtClean="0">
                    <a:latin typeface="+mn-lt"/>
                  </a:rPr>
                  <a:t> that minimize a loss function (e.g. the sum of squared errors</a:t>
                </a:r>
                <a:r>
                  <a:rPr lang="en-US" dirty="0">
                    <a:latin typeface="+mn-lt"/>
                  </a:rPr>
                  <a:t>)</a:t>
                </a:r>
                <a:endParaRPr lang="en-US" dirty="0" smtClean="0">
                  <a:latin typeface="+mn-lt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n-lt"/>
                  </a:rPr>
                  <a:t>With neural networks we (usually) cannot find this minimum analytically</a:t>
                </a: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Gradient descent obtains partial derivatives, t</a:t>
                </a:r>
                <a:r>
                  <a:rPr lang="en-US" dirty="0" smtClean="0">
                    <a:latin typeface="+mn-lt"/>
                  </a:rPr>
                  <a:t>hen take steps down the slope towards the minimum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dirty="0" smtClean="0">
                  <a:latin typeface="+mn-lt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n-lt"/>
                  </a:rPr>
                  <a:t>An issue for ANNs: the loss function is often non-convex</a:t>
                </a: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20" name="Inhaltsplatzhalt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695720" y="1560556"/>
                <a:ext cx="5185144" cy="4168775"/>
              </a:xfrm>
              <a:blipFill rotWithShape="0">
                <a:blip r:embed="rId4"/>
                <a:stretch>
                  <a:fillRect l="-3173" t="-2047" r="-3408" b="-130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4" y="2152961"/>
            <a:ext cx="4782126" cy="33731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94" y="1475214"/>
            <a:ext cx="4579355" cy="468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0" y="1476000"/>
            <a:ext cx="457935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Artificial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8B385-C2E1-4AFC-A151-0C2E5C20BDB0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21" y="1156"/>
            <a:ext cx="2242079" cy="1078844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0" y="0"/>
            <a:ext cx="11115040" cy="1080000"/>
          </a:xfrm>
        </p:spPr>
        <p:txBody>
          <a:bodyPr/>
          <a:lstStyle/>
          <a:p>
            <a:r>
              <a:rPr lang="en-US" dirty="0" smtClean="0"/>
              <a:t>Excurse: Backpropagation and vanishing/exploding gradients</a:t>
            </a:r>
            <a:endParaRPr lang="en-US" dirty="0"/>
          </a:p>
        </p:txBody>
      </p:sp>
      <p:sp>
        <p:nvSpPr>
          <p:cNvPr id="20" name="Inhaltsplatzhalter 11"/>
          <p:cNvSpPr>
            <a:spLocks noGrp="1"/>
          </p:cNvSpPr>
          <p:nvPr>
            <p:ph idx="4294967295"/>
          </p:nvPr>
        </p:nvSpPr>
        <p:spPr>
          <a:xfrm>
            <a:off x="5695720" y="1560556"/>
            <a:ext cx="5185144" cy="41687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Backpropagation is used to obtain the partial derivatives for all parameters in an ANN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Due to the chain rule the partial derivatives of a weight in a layer is a product of the partial derivatives of the weights in the previous layers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This means that with very deep neural networks (many hidden layers) the partial derivatives shrink towards zero or explode exponentially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+mn-lt"/>
              </a:rPr>
              <a:t>This makes gradient descent extremely inefficient and inaccurate for very deep nets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94" y="2152961"/>
            <a:ext cx="4782126" cy="33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vorlage">
  <a:themeElements>
    <a:clrScheme name="IAB-Powerpointfolie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47AA9"/>
      </a:accent1>
      <a:accent2>
        <a:srgbClr val="003F7D"/>
      </a:accent2>
      <a:accent3>
        <a:srgbClr val="FDC843"/>
      </a:accent3>
      <a:accent4>
        <a:srgbClr val="CACEE1"/>
      </a:accent4>
      <a:accent5>
        <a:srgbClr val="FFE4AA"/>
      </a:accent5>
      <a:accent6>
        <a:srgbClr val="CACEE1"/>
      </a:accent6>
      <a:hlink>
        <a:srgbClr val="003F7D"/>
      </a:hlink>
      <a:folHlink>
        <a:srgbClr val="647AA9"/>
      </a:folHlink>
    </a:clrScheme>
    <a:fontScheme name="Benutzerdefiniert 1">
      <a:majorFont>
        <a:latin typeface="Agfa Rotis Sans Serif"/>
        <a:ea typeface=""/>
        <a:cs typeface=""/>
      </a:majorFont>
      <a:minorFont>
        <a:latin typeface="Agfa Rotis Sans Seri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Microsoft Office PowerPoint</Application>
  <PresentationFormat>Breitbild</PresentationFormat>
  <Paragraphs>498</Paragraphs>
  <Slides>16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Agfa Rotis Sans Serif ExBd</vt:lpstr>
      <vt:lpstr>Cambria Math</vt:lpstr>
      <vt:lpstr>Calibri</vt:lpstr>
      <vt:lpstr>Agfa Rotis Sans Serif</vt:lpstr>
      <vt:lpstr>Arial</vt:lpstr>
      <vt:lpstr>Wingdings</vt:lpstr>
      <vt:lpstr>Standardvorlage</vt:lpstr>
      <vt:lpstr>Artificial Neural Networks</vt:lpstr>
      <vt:lpstr>Single Layer Networks – Linear and Logistic Regression </vt:lpstr>
      <vt:lpstr>Additional Layers – Actual Networks </vt:lpstr>
      <vt:lpstr>Additional Layers – Actual Networks </vt:lpstr>
      <vt:lpstr>Example: Hand-written Digit Recognition with the MNIST Dataset</vt:lpstr>
      <vt:lpstr>Hand-written Digit Recognition – Large Models and Regularizations</vt:lpstr>
      <vt:lpstr>More Complex Tasks</vt:lpstr>
      <vt:lpstr>Excurse: Estimation with Gradient Descent</vt:lpstr>
      <vt:lpstr>Excurse: Backpropagation and vanishing/exploding gradients</vt:lpstr>
      <vt:lpstr>New Artificial Neural Network Models</vt:lpstr>
      <vt:lpstr>Restricted Boltzmann Machines (RBM) &amp; Deep Belief Nets (DBN)  Just the Basics I</vt:lpstr>
      <vt:lpstr>Restricted Boltzmann Machines (RBM) &amp; Deep Belief Nets (DBN)  Just the Basics II</vt:lpstr>
      <vt:lpstr>Excurse 2: Genetic Algorithms &amp; Neuroevolution - Flappy Bird</vt:lpstr>
      <vt:lpstr>Excurse 2: Genetic Algorithms for Optimization – Flappy Bird</vt:lpstr>
      <vt:lpstr>Literature &amp; Links</vt:lpstr>
      <vt:lpstr>PowerPoint-Präsentation</vt:lpstr>
    </vt:vector>
  </TitlesOfParts>
  <Company>Bundesagentur für Arbeit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weidmannc001</dc:creator>
  <cp:lastModifiedBy>Geßendorfer Jonathan</cp:lastModifiedBy>
  <cp:revision>404</cp:revision>
  <cp:lastPrinted>2017-05-30T11:46:40Z</cp:lastPrinted>
  <dcterms:created xsi:type="dcterms:W3CDTF">2012-08-01T12:52:51Z</dcterms:created>
  <dcterms:modified xsi:type="dcterms:W3CDTF">2018-03-20T13:04:11Z</dcterms:modified>
</cp:coreProperties>
</file>